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2.png" ContentType="image/png"/>
  <Override PartName="/ppt/media/image25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media/image21.png" ContentType="image/png"/>
  <Override PartName="/ppt/media/image22.png" ContentType="image/png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9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slideLayout" Target="../slideLayouts/slideLayout49.xml"/><Relationship Id="rId8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080" cy="1249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id="4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46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id="4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49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id="89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90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1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id="92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93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4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id="13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134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3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id="13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137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8" name="PlaceHolder 3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080" cy="1249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40" name="PlaceHolder 5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id="17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179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8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id="18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182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3" name="PlaceHolder 3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080" cy="1249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0" y="308880"/>
            <a:ext cx="12544560" cy="23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ru-RU" sz="2400" spc="-1" strike="noStrike">
                <a:solidFill>
                  <a:srgbClr val="ebebeb"/>
                </a:solidFill>
                <a:latin typeface="Times New Roman"/>
                <a:ea typeface="DejaVu Sans"/>
              </a:rPr>
              <a:t>Министерство образования</a:t>
            </a:r>
            <a:r>
              <a:rPr b="0" lang="en-US" sz="2400" spc="-1" strike="noStrike">
                <a:solidFill>
                  <a:srgbClr val="ebebeb"/>
                </a:solidFill>
                <a:latin typeface="Times New Roman"/>
                <a:ea typeface="DejaVu Sans"/>
              </a:rPr>
              <a:t>,</a:t>
            </a:r>
            <a:r>
              <a:rPr b="0" lang="ru-RU" sz="2400" spc="-1" strike="noStrike">
                <a:solidFill>
                  <a:srgbClr val="ebebeb"/>
                </a:solidFill>
                <a:latin typeface="Times New Roman"/>
                <a:ea typeface="DejaVu Sans"/>
              </a:rPr>
              <a:t> науки и молодежной политики Республики Коми</a:t>
            </a:r>
            <a:br/>
            <a:r>
              <a:rPr b="0" lang="ru-RU" sz="2400" spc="-1" strike="noStrike">
                <a:solidFill>
                  <a:srgbClr val="ebebeb"/>
                </a:solidFill>
                <a:latin typeface="Times New Roman"/>
                <a:ea typeface="DejaVu Sans"/>
              </a:rPr>
              <a:t>ГПОУ «Сыктывкарский политехнический техникум»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28160" y="3141000"/>
            <a:ext cx="11854080" cy="35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000" spc="-1" strike="noStrike" cap="all">
                <a:solidFill>
                  <a:srgbClr val="8ad0d6"/>
                </a:solidFill>
                <a:latin typeface="Times New Roman"/>
                <a:ea typeface="DejaVu Sans"/>
              </a:rPr>
              <a:t>Курсовая работа</a:t>
            </a:r>
            <a:br/>
            <a:endParaRPr b="0" lang="ru-RU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ru-RU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000" spc="-1" strike="noStrike" cap="all">
                <a:solidFill>
                  <a:srgbClr val="8ad0d6"/>
                </a:solidFill>
                <a:latin typeface="Times New Roman"/>
                <a:ea typeface="DejaVu Sans"/>
              </a:rPr>
              <a:t>Тема: База данных для автосервисной фирмы.</a:t>
            </a:r>
            <a:endParaRPr b="0" lang="ru-RU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ru-RU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ru-RU" sz="20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000" spc="-1" strike="noStrike" cap="all">
                <a:solidFill>
                  <a:srgbClr val="8ad0d6"/>
                </a:solidFill>
                <a:latin typeface="Times New Roman"/>
                <a:ea typeface="DejaVu Sans"/>
              </a:rPr>
              <a:t>Выполнил: Бузукин а.а.</a:t>
            </a:r>
            <a:endParaRPr b="0" lang="ru-RU" sz="20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000" spc="-1" strike="noStrike" cap="all">
                <a:solidFill>
                  <a:srgbClr val="8ad0d6"/>
                </a:solidFill>
                <a:latin typeface="Times New Roman"/>
                <a:ea typeface="DejaVu Sans"/>
              </a:rPr>
              <a:t>Проверил: пунгин и.в.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Благодарю за внимание.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i="1" lang="ru-RU" sz="3600" spc="-1" strike="noStrike">
                <a:solidFill>
                  <a:srgbClr val="ebebeb"/>
                </a:solidFill>
                <a:latin typeface="Times New Roman"/>
                <a:ea typeface="DejaVu Sans"/>
              </a:rPr>
              <a:t>Цели и задачи: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1103400" y="1905120"/>
            <a:ext cx="439524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8ad0d6"/>
                </a:solidFill>
                <a:latin typeface="Century Gothic"/>
                <a:ea typeface="DejaVu Sans"/>
              </a:rPr>
              <a:t>Цель: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1001880" y="2481120"/>
            <a:ext cx="4395240" cy="374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Цель разработки базы данных заключается в создании интегрированной системы, которая будет способствовать повышению эффективности работы автосервисной фирмы, улучшению качества обслуживания клиентов и оптимизации бизнес-процессов.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226" name="CustomShape 4"/>
          <p:cNvSpPr/>
          <p:nvPr/>
        </p:nvSpPr>
        <p:spPr>
          <a:xfrm>
            <a:off x="5654520" y="1905120"/>
            <a:ext cx="439524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8ad0d6"/>
                </a:solidFill>
                <a:latin typeface="Century Gothic"/>
                <a:ea typeface="DejaVu Sans"/>
              </a:rPr>
              <a:t>Задачи: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227" name="CustomShape 5"/>
          <p:cNvSpPr/>
          <p:nvPr/>
        </p:nvSpPr>
        <p:spPr>
          <a:xfrm>
            <a:off x="5654520" y="2514600"/>
            <a:ext cx="4395240" cy="374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1.Провести анализ предметной области.</a:t>
            </a:r>
            <a:endParaRPr b="0" lang="ru-RU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2.Разработать концептуальную модель базы данных.</a:t>
            </a:r>
            <a:endParaRPr b="0" lang="ru-RU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3.Создать логическую и физическую структуру базы данных.</a:t>
            </a:r>
            <a:endParaRPr b="0" lang="ru-RU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4.Реализовать проект в конкретной СУБД.</a:t>
            </a:r>
            <a:endParaRPr b="0" lang="ru-RU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5.Подготовить документацию по проекту.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ebebeb"/>
                </a:solidFill>
                <a:latin typeface="Times New Roman"/>
                <a:ea typeface="DejaVu Sans"/>
              </a:rPr>
              <a:t>Провести анализ предметной области и сформулировать требования к системе.</a:t>
            </a:r>
            <a:br/>
            <a:endParaRPr b="0" lang="ru-RU" sz="28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104120" y="2034720"/>
            <a:ext cx="8945640" cy="419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0000"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Предметная область </a:t>
            </a:r>
            <a:r>
              <a:rPr b="0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–  организация, включающая работу с заказами, клиентами, поставщиками и финансами.</a:t>
            </a:r>
            <a:endParaRPr b="0" lang="ru-RU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Основные требования к системе:</a:t>
            </a:r>
            <a:endParaRPr b="0" lang="ru-RU" sz="20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1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Автоматизация работы</a:t>
            </a:r>
            <a:r>
              <a:rPr b="0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 с заказами, клиентами и отчетами.</a:t>
            </a:r>
            <a:endParaRPr b="0" lang="ru-RU" sz="20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1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Разграничение прав доступа </a:t>
            </a:r>
            <a:r>
              <a:rPr b="0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 для разных пользователей (</a:t>
            </a:r>
            <a:r>
              <a:rPr b="0" i="1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администратор, менеджер, бухгалтер</a:t>
            </a:r>
            <a:r>
              <a:rPr b="0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).</a:t>
            </a:r>
            <a:endParaRPr b="0" lang="ru-RU" sz="20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1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Оптимизация хранения данных </a:t>
            </a:r>
            <a:r>
              <a:rPr b="0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с использованием реляционной базы PostgreSQL.</a:t>
            </a:r>
            <a:endParaRPr b="0" lang="ru-RU" sz="20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1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Гибкая отчетность</a:t>
            </a:r>
            <a:r>
              <a:rPr b="0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 по заказам, прибыли.</a:t>
            </a:r>
            <a:endParaRPr b="0" lang="ru-RU" sz="20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1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Безопасность данных</a:t>
            </a:r>
            <a:r>
              <a:rPr b="0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 – хеширование паролей, контроль прав доступа.</a:t>
            </a:r>
            <a:endParaRPr b="0" lang="ru-RU" sz="20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1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Удобный веб-интерфейс</a:t>
            </a:r>
            <a:r>
              <a:rPr b="0" lang="ru-RU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 для сотрудников с простым управлением заказами и товарами.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Концептуальная модель базы данных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609480" y="221040"/>
            <a:ext cx="10972080" cy="124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3"/>
          <p:cNvSpPr/>
          <p:nvPr/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14000"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1. Сущности и их атрибуты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Клиент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 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ID_Клиента (PK)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ФИО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Телефон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Email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Адрес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Автомобиль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 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ID_Автомобиля (PK)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Марка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Модель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Год_выпуска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VIN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ID_Клиента (FK)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Услуга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 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ID_Услуги (PK)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Название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Описание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Цена</a:t>
            </a:r>
            <a:endParaRPr b="0" lang="ru-RU" sz="3200" spc="-1" strike="noStrike">
              <a:latin typeface="Arial"/>
            </a:endParaRPr>
          </a:p>
        </p:txBody>
      </p:sp>
      <p:sp>
        <p:nvSpPr>
          <p:cNvPr id="233" name="CustomShape 4"/>
          <p:cNvSpPr/>
          <p:nvPr/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14000"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Запись на обслуживание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 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ID_Записи (PK)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Дата_и_время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ID_Клиента (FK)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ID_Автомобиля (FK)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ID_Услуги (FK)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ID_Сотрудника (FK)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Сотрудник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 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ID_Сотрудника (PK)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ФИО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Должность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Телефон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Email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Счет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 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ID_Счета (PK)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ID_Записи (FK)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Сумма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Дата_создания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Статус (оплачен/неоплачен)</a:t>
            </a:r>
            <a:endParaRPr b="0" lang="ru-RU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609480" y="221040"/>
            <a:ext cx="10972080" cy="124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2"/>
          <p:cNvSpPr/>
          <p:nvPr/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13000"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Связи между сущностями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Клиент - Автомобиль: Один клиент может иметь несколько автомобилей (1:N).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Клиент - Запись на обслуживание: Один клиент может иметь несколько записей на обслуживание (1:N).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Автомобиль - Запись на обслуживание: Один автомобиль может иметь несколько записей на обслуживание (1:N).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Услуга - Запись на обслуживание: Одна услуга может быть включена в несколько записей на обслуживание (1:N).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Сотрудник - Запись на обслуживание: Один сотрудник может выполнять несколько записей на обслуживание (1:N).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Запись на обслуживание - Счет: Каждая запись на обслуживание может иметь один счет (1:1).</a:t>
            </a:r>
            <a:endParaRPr b="0" lang="ru-RU" sz="3200" spc="-1" strike="noStrike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8" name="" descr=""/>
          <p:cNvPicPr/>
          <p:nvPr/>
        </p:nvPicPr>
        <p:blipFill>
          <a:blip r:embed="rId1"/>
          <a:stretch/>
        </p:blipFill>
        <p:spPr>
          <a:xfrm rot="10800">
            <a:off x="2010960" y="-87840"/>
            <a:ext cx="6910920" cy="3576600"/>
          </a:xfrm>
          <a:prstGeom prst="rect">
            <a:avLst/>
          </a:prstGeom>
          <a:ln>
            <a:noFill/>
          </a:ln>
        </p:spPr>
      </p:pic>
      <p:pic>
        <p:nvPicPr>
          <p:cNvPr id="239" name="" descr=""/>
          <p:cNvPicPr/>
          <p:nvPr/>
        </p:nvPicPr>
        <p:blipFill>
          <a:blip r:embed="rId2"/>
          <a:stretch/>
        </p:blipFill>
        <p:spPr>
          <a:xfrm>
            <a:off x="2016000" y="3528000"/>
            <a:ext cx="6911640" cy="295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7775640" cy="3239640"/>
          </a:xfrm>
          <a:prstGeom prst="rect">
            <a:avLst/>
          </a:prstGeom>
          <a:ln>
            <a:noFill/>
          </a:ln>
        </p:spPr>
      </p:pic>
      <p:pic>
        <p:nvPicPr>
          <p:cNvPr id="242" name="" descr=""/>
          <p:cNvPicPr/>
          <p:nvPr/>
        </p:nvPicPr>
        <p:blipFill>
          <a:blip r:embed="rId2"/>
          <a:stretch/>
        </p:blipFill>
        <p:spPr>
          <a:xfrm>
            <a:off x="3507480" y="3240000"/>
            <a:ext cx="8684280" cy="361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" descr=""/>
          <p:cNvPicPr/>
          <p:nvPr/>
        </p:nvPicPr>
        <p:blipFill>
          <a:blip r:embed="rId1"/>
          <a:stretch/>
        </p:blipFill>
        <p:spPr>
          <a:xfrm>
            <a:off x="1224000" y="1368000"/>
            <a:ext cx="9548280" cy="446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Разделы документации:</a:t>
            </a:r>
            <a:br/>
            <a:endParaRPr b="0" lang="ru-RU" sz="18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609480" y="221040"/>
            <a:ext cx="10972080" cy="124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CustomShape 3"/>
          <p:cNvSpPr/>
          <p:nvPr/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1.Введение</a:t>
            </a:r>
            <a:br/>
            <a:r>
              <a:rPr b="0" lang="ru-RU" sz="3200" spc="-1" strike="noStrike">
                <a:latin typeface="Arial"/>
              </a:rPr>
              <a:t>2.Анализ предметной области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3.Логическая структура базы даныых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4.Физическая структура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5.Заключение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6.Приложение</a:t>
            </a:r>
            <a:endParaRPr b="0" lang="ru-RU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123</TotalTime>
  <Application>LibreOffice/6.4.7.2$Linux_X86_64 LibreOffice_project/40$Build-2</Application>
  <Words>144</Words>
  <Paragraphs>33</Paragraphs>
  <Company>SPecialiST RePack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2025-03-30T21:00:12Z</dcterms:created>
  <dc:creator>Учетная запись Майкрософт</dc:creator>
  <dc:description/>
  <dc:language>ru-RU</dc:language>
  <cp:lastModifiedBy/>
  <dcterms:modified xsi:type="dcterms:W3CDTF">2025-04-22T13:30:06Z</dcterms:modified>
  <cp:revision>4</cp:revision>
  <dc:subject/>
  <dc:title>Министерство образования, науки и молодежной политики Республики Коми ГПОУ «Сыктывкарский политехнический техникум»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SPecialiST RePack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Широкоэкранный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10</vt:i4>
  </property>
</Properties>
</file>